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8" r:id="rId3"/>
    <p:sldId id="260" r:id="rId4"/>
    <p:sldId id="259" r:id="rId5"/>
    <p:sldId id="264" r:id="rId6"/>
    <p:sldId id="262" r:id="rId7"/>
    <p:sldId id="263" r:id="rId8"/>
    <p:sldId id="261" r:id="rId9"/>
    <p:sldId id="265" r:id="rId10"/>
    <p:sldId id="268" r:id="rId11"/>
    <p:sldId id="267" r:id="rId12"/>
    <p:sldId id="266"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1" d="100"/>
          <a:sy n="91" d="100"/>
        </p:scale>
        <p:origin x="3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9BC40C1-6FCC-4CB3-8ACD-43DFFC50320B}" type="datetimeFigureOut">
              <a:rPr lang="en-IN" smtClean="0"/>
              <a:t>07-05-2024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2D5B928B-EF39-4A20-9978-FD439C3C48F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288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BC40C1-6FCC-4CB3-8ACD-43DFFC50320B}" type="datetimeFigureOut">
              <a:rPr lang="en-IN" smtClean="0"/>
              <a:t>07-05-2024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5B928B-EF39-4A20-9978-FD439C3C48F9}" type="slidenum">
              <a:rPr lang="en-IN" smtClean="0"/>
              <a:t>‹#›</a:t>
            </a:fld>
            <a:endParaRPr lang="en-IN"/>
          </a:p>
        </p:txBody>
      </p:sp>
    </p:spTree>
    <p:extLst>
      <p:ext uri="{BB962C8B-B14F-4D97-AF65-F5344CB8AC3E}">
        <p14:creationId xmlns:p14="http://schemas.microsoft.com/office/powerpoint/2010/main" val="150752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C40C1-6FCC-4CB3-8ACD-43DFFC50320B}"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5B928B-EF39-4A20-9978-FD439C3C48F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3511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C40C1-6FCC-4CB3-8ACD-43DFFC50320B}"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5B928B-EF39-4A20-9978-FD439C3C48F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378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C40C1-6FCC-4CB3-8ACD-43DFFC50320B}"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5B928B-EF39-4A20-9978-FD439C3C48F9}" type="slidenum">
              <a:rPr lang="en-IN" smtClean="0"/>
              <a:t>‹#›</a:t>
            </a:fld>
            <a:endParaRPr lang="en-IN"/>
          </a:p>
        </p:txBody>
      </p:sp>
    </p:spTree>
    <p:extLst>
      <p:ext uri="{BB962C8B-B14F-4D97-AF65-F5344CB8AC3E}">
        <p14:creationId xmlns:p14="http://schemas.microsoft.com/office/powerpoint/2010/main" val="1276278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C40C1-6FCC-4CB3-8ACD-43DFFC50320B}"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5B928B-EF39-4A20-9978-FD439C3C48F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8448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C40C1-6FCC-4CB3-8ACD-43DFFC50320B}"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5B928B-EF39-4A20-9978-FD439C3C48F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3810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C40C1-6FCC-4CB3-8ACD-43DFFC50320B}"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5B928B-EF39-4A20-9978-FD439C3C48F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1758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C40C1-6FCC-4CB3-8ACD-43DFFC50320B}"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5B928B-EF39-4A20-9978-FD439C3C48F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1285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C40C1-6FCC-4CB3-8ACD-43DFFC50320B}"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5B928B-EF39-4A20-9978-FD439C3C48F9}" type="slidenum">
              <a:rPr lang="en-IN" smtClean="0"/>
              <a:t>‹#›</a:t>
            </a:fld>
            <a:endParaRPr lang="en-IN"/>
          </a:p>
        </p:txBody>
      </p:sp>
    </p:spTree>
    <p:extLst>
      <p:ext uri="{BB962C8B-B14F-4D97-AF65-F5344CB8AC3E}">
        <p14:creationId xmlns:p14="http://schemas.microsoft.com/office/powerpoint/2010/main" val="205362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BC40C1-6FCC-4CB3-8ACD-43DFFC50320B}" type="datetimeFigureOut">
              <a:rPr lang="en-IN" smtClean="0"/>
              <a:t>07-05-2024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5B928B-EF39-4A20-9978-FD439C3C48F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122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BC40C1-6FCC-4CB3-8ACD-43DFFC50320B}" type="datetimeFigureOut">
              <a:rPr lang="en-IN" smtClean="0"/>
              <a:t>07-05-2024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5B928B-EF39-4A20-9978-FD439C3C48F9}" type="slidenum">
              <a:rPr lang="en-IN" smtClean="0"/>
              <a:t>‹#›</a:t>
            </a:fld>
            <a:endParaRPr lang="en-IN"/>
          </a:p>
        </p:txBody>
      </p:sp>
    </p:spTree>
    <p:extLst>
      <p:ext uri="{BB962C8B-B14F-4D97-AF65-F5344CB8AC3E}">
        <p14:creationId xmlns:p14="http://schemas.microsoft.com/office/powerpoint/2010/main" val="1887233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C40C1-6FCC-4CB3-8ACD-43DFFC50320B}" type="datetimeFigureOut">
              <a:rPr lang="en-IN" smtClean="0"/>
              <a:t>07-05-2024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D5B928B-EF39-4A20-9978-FD439C3C48F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755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BC40C1-6FCC-4CB3-8ACD-43DFFC50320B}" type="datetimeFigureOut">
              <a:rPr lang="en-IN" smtClean="0"/>
              <a:t>07-05-2024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D5B928B-EF39-4A20-9978-FD439C3C48F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225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BC40C1-6FCC-4CB3-8ACD-43DFFC50320B}" type="datetimeFigureOut">
              <a:rPr lang="en-IN" smtClean="0"/>
              <a:t>07-05-2024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D5B928B-EF39-4A20-9978-FD439C3C48F9}" type="slidenum">
              <a:rPr lang="en-IN" smtClean="0"/>
              <a:t>‹#›</a:t>
            </a:fld>
            <a:endParaRPr lang="en-IN"/>
          </a:p>
        </p:txBody>
      </p:sp>
    </p:spTree>
    <p:extLst>
      <p:ext uri="{BB962C8B-B14F-4D97-AF65-F5344CB8AC3E}">
        <p14:creationId xmlns:p14="http://schemas.microsoft.com/office/powerpoint/2010/main" val="3336461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BC40C1-6FCC-4CB3-8ACD-43DFFC50320B}" type="datetimeFigureOut">
              <a:rPr lang="en-IN" smtClean="0"/>
              <a:t>07-05-2024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5B928B-EF39-4A20-9978-FD439C3C48F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311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BC40C1-6FCC-4CB3-8ACD-43DFFC50320B}" type="datetimeFigureOut">
              <a:rPr lang="en-IN" smtClean="0"/>
              <a:t>07-05-2024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5B928B-EF39-4A20-9978-FD439C3C48F9}" type="slidenum">
              <a:rPr lang="en-IN" smtClean="0"/>
              <a:t>‹#›</a:t>
            </a:fld>
            <a:endParaRPr lang="en-IN"/>
          </a:p>
        </p:txBody>
      </p:sp>
    </p:spTree>
    <p:extLst>
      <p:ext uri="{BB962C8B-B14F-4D97-AF65-F5344CB8AC3E}">
        <p14:creationId xmlns:p14="http://schemas.microsoft.com/office/powerpoint/2010/main" val="170544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9BC40C1-6FCC-4CB3-8ACD-43DFFC50320B}" type="datetimeFigureOut">
              <a:rPr lang="en-IN" smtClean="0"/>
              <a:t>07-05-2024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D5B928B-EF39-4A20-9978-FD439C3C48F9}" type="slidenum">
              <a:rPr lang="en-IN" smtClean="0"/>
              <a:t>‹#›</a:t>
            </a:fld>
            <a:endParaRPr lang="en-IN"/>
          </a:p>
        </p:txBody>
      </p:sp>
    </p:spTree>
    <p:extLst>
      <p:ext uri="{BB962C8B-B14F-4D97-AF65-F5344CB8AC3E}">
        <p14:creationId xmlns:p14="http://schemas.microsoft.com/office/powerpoint/2010/main" val="378208209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linkedin.com/in/amrit-kumar-375273266/" TargetMode="External"/><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hand holding a pill&#10;&#10;Description automatically generated">
            <a:extLst>
              <a:ext uri="{FF2B5EF4-FFF2-40B4-BE49-F238E27FC236}">
                <a16:creationId xmlns:a16="http://schemas.microsoft.com/office/drawing/2014/main" id="{F5C7F924-3794-2347-6740-3F3FEEAC7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788" y="604006"/>
            <a:ext cx="10645630" cy="5620625"/>
          </a:xfrm>
          <a:prstGeom prst="rect">
            <a:avLst/>
          </a:prstGeom>
        </p:spPr>
      </p:pic>
      <p:pic>
        <p:nvPicPr>
          <p:cNvPr id="3" name="Picture 2" descr="A blue and yellow text&#10;&#10;Description automatically generated">
            <a:extLst>
              <a:ext uri="{FF2B5EF4-FFF2-40B4-BE49-F238E27FC236}">
                <a16:creationId xmlns:a16="http://schemas.microsoft.com/office/drawing/2014/main" id="{F7F67C9E-35AA-663B-B20E-B4DF939871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136" y="758199"/>
            <a:ext cx="4474129" cy="1985001"/>
          </a:xfrm>
          <a:prstGeom prst="rect">
            <a:avLst/>
          </a:prstGeom>
        </p:spPr>
      </p:pic>
      <p:sp>
        <p:nvSpPr>
          <p:cNvPr id="4" name="Rectangle: Rounded Corners 3">
            <a:extLst>
              <a:ext uri="{FF2B5EF4-FFF2-40B4-BE49-F238E27FC236}">
                <a16:creationId xmlns:a16="http://schemas.microsoft.com/office/drawing/2014/main" id="{B6EA6377-91B4-C406-11E8-DC07B6DFDC11}"/>
              </a:ext>
            </a:extLst>
          </p:cNvPr>
          <p:cNvSpPr/>
          <p:nvPr/>
        </p:nvSpPr>
        <p:spPr>
          <a:xfrm>
            <a:off x="1837190" y="3309456"/>
            <a:ext cx="8514826" cy="973123"/>
          </a:xfrm>
          <a:prstGeom prst="roundRect">
            <a:avLst>
              <a:gd name="adj" fmla="val 48276"/>
            </a:avLst>
          </a:prstGeom>
          <a:solidFill>
            <a:schemeClr val="accent3">
              <a:lumMod val="75000"/>
            </a:schemeClr>
          </a:solid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FF0000"/>
                </a:solidFill>
              </a:rPr>
              <a:t>PHARMA DATA ANALYSIS</a:t>
            </a:r>
          </a:p>
        </p:txBody>
      </p:sp>
      <p:sp>
        <p:nvSpPr>
          <p:cNvPr id="5" name="Rectangle: Rounded Corners 4">
            <a:extLst>
              <a:ext uri="{FF2B5EF4-FFF2-40B4-BE49-F238E27FC236}">
                <a16:creationId xmlns:a16="http://schemas.microsoft.com/office/drawing/2014/main" id="{257EC907-E9C6-4E93-82E5-6394218FD576}"/>
              </a:ext>
            </a:extLst>
          </p:cNvPr>
          <p:cNvSpPr/>
          <p:nvPr/>
        </p:nvSpPr>
        <p:spPr>
          <a:xfrm>
            <a:off x="6835631" y="5080144"/>
            <a:ext cx="4581787" cy="973123"/>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Presentation By:</a:t>
            </a:r>
          </a:p>
          <a:p>
            <a:pPr algn="ctr"/>
            <a:r>
              <a:rPr lang="en-US" sz="3200" b="1" dirty="0">
                <a:solidFill>
                  <a:srgbClr val="FF0000"/>
                </a:solidFill>
              </a:rPr>
              <a:t>Amrit Kumar</a:t>
            </a:r>
            <a:endParaRPr lang="en-IN" sz="3200" b="1" dirty="0">
              <a:solidFill>
                <a:srgbClr val="FF0000"/>
              </a:solidFill>
            </a:endParaRPr>
          </a:p>
        </p:txBody>
      </p:sp>
      <p:pic>
        <p:nvPicPr>
          <p:cNvPr id="6" name="Graphic 5" descr="Lecturer outline">
            <a:extLst>
              <a:ext uri="{FF2B5EF4-FFF2-40B4-BE49-F238E27FC236}">
                <a16:creationId xmlns:a16="http://schemas.microsoft.com/office/drawing/2014/main" id="{0F20E0D9-1F06-55D1-6BA8-D1599EBECF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0916" y="5130477"/>
            <a:ext cx="872456" cy="872456"/>
          </a:xfrm>
          <a:prstGeom prst="rect">
            <a:avLst/>
          </a:prstGeom>
        </p:spPr>
      </p:pic>
    </p:spTree>
    <p:extLst>
      <p:ext uri="{BB962C8B-B14F-4D97-AF65-F5344CB8AC3E}">
        <p14:creationId xmlns:p14="http://schemas.microsoft.com/office/powerpoint/2010/main" val="553794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E56FBD9-BE80-B757-DCE4-428E1CBFAED5}"/>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8. Data Validation: Set up data validation to allow only specific cities from a predefined list in the "City" column.</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26045440-BFA2-E2E6-0391-9819A86CC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240" y="1627463"/>
            <a:ext cx="9076888" cy="43454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8363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BECF0FA-C0BA-128C-1953-391DC79CB71B}"/>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9. Advanced Filtering: Apply a filter to show records where "Product Class" is either</a:t>
            </a:r>
          </a:p>
          <a:p>
            <a:pPr algn="ctr"/>
            <a:r>
              <a:rPr lang="en-US" sz="2200" b="1" dirty="0">
                <a:solidFill>
                  <a:schemeClr val="tx1"/>
                </a:solidFill>
              </a:rPr>
              <a:t>“Antibiotics" or “</a:t>
            </a:r>
            <a:r>
              <a:rPr lang="en-US" sz="2200" b="1" dirty="0" err="1">
                <a:solidFill>
                  <a:schemeClr val="tx1"/>
                </a:solidFill>
              </a:rPr>
              <a:t>Antipiretics</a:t>
            </a:r>
            <a:r>
              <a:rPr lang="en-US" sz="2200" b="1" dirty="0">
                <a:solidFill>
                  <a:schemeClr val="tx1"/>
                </a:solidFill>
              </a:rPr>
              <a:t>."</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449FA916-EAE4-7908-C778-839FBCD95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536" y="1518407"/>
            <a:ext cx="5545123" cy="45132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811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C2FB7EC-E0DF-E3D9-D005-970DDC2B64B3}"/>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10. Sorting with Multiple Criteria: How would you sort the data first by "Country" in</a:t>
            </a:r>
          </a:p>
          <a:p>
            <a:pPr algn="ctr"/>
            <a:r>
              <a:rPr lang="en-US" sz="2200" b="1" dirty="0">
                <a:solidFill>
                  <a:schemeClr val="tx1"/>
                </a:solidFill>
              </a:rPr>
              <a:t>ascending order, and then by "Month" in descending order?</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B1377575-BB55-EBE9-B616-E6DC3F379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977" y="1594989"/>
            <a:ext cx="9837491" cy="4288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3705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A851343-354F-7FC6-34A2-1A86A6E59F11}"/>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11. Calculated Fields in Pivot Table: Add a calculated field in the pivot table to calculate the average price per unit sold.</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7F575164-9F0E-71C0-BB65-CCBB950DF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754" y="1618054"/>
            <a:ext cx="6021421" cy="42866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5924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67402C-1509-AFBF-8F99-617D1E06EF8C}"/>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12. Advanced Charting: Create a line chart to show the trend of total sales over the years.</a:t>
            </a:r>
            <a:endParaRPr lang="en-IN" sz="2200" b="1" dirty="0">
              <a:solidFill>
                <a:schemeClr val="tx1"/>
              </a:solidFill>
            </a:endParaRPr>
          </a:p>
        </p:txBody>
      </p:sp>
      <p:pic>
        <p:nvPicPr>
          <p:cNvPr id="4" name="Picture 3" descr="A screenshot of a graph&#10;&#10;Description automatically generated">
            <a:extLst>
              <a:ext uri="{FF2B5EF4-FFF2-40B4-BE49-F238E27FC236}">
                <a16:creationId xmlns:a16="http://schemas.microsoft.com/office/drawing/2014/main" id="{4372AC5D-D396-EB59-FEDE-626106F05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9016" y="1577129"/>
            <a:ext cx="9613783" cy="44441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8262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58F8011-E2A8-8606-53EB-1753ADAC9089}"/>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13. Nested IF Function: Use a nested IF function to categorize "Sales" into three categories: Low, Medium, and High.</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546AED42-C5DE-3C04-5698-B915451B5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634" y="1543306"/>
            <a:ext cx="8807001" cy="4463211"/>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124F016D-80D1-1942-E267-0E75121732DA}"/>
              </a:ext>
            </a:extLst>
          </p:cNvPr>
          <p:cNvSpPr/>
          <p:nvPr/>
        </p:nvSpPr>
        <p:spPr>
          <a:xfrm>
            <a:off x="2969703" y="1870745"/>
            <a:ext cx="5830348" cy="134224"/>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3504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3DDAD6D-048B-093A-5080-C6DA310ACC28}"/>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14. Data Validation with Dropdown Lists: Create dropdown lists for "Product Class" and</a:t>
            </a:r>
          </a:p>
          <a:p>
            <a:pPr algn="ctr"/>
            <a:r>
              <a:rPr lang="en-US" sz="2200" b="1" dirty="0">
                <a:solidFill>
                  <a:schemeClr val="tx1"/>
                </a:solidFill>
              </a:rPr>
              <a:t>"Sub-channel" in the data entry cells.</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45C4A2CE-78CB-FC54-077E-F89D5CC24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35" y="1871633"/>
            <a:ext cx="5105438" cy="3886519"/>
          </a:xfrm>
          <a:prstGeom prst="rect">
            <a:avLst/>
          </a:prstGeom>
          <a:ln>
            <a:noFill/>
          </a:ln>
          <a:effectLst>
            <a:outerShdw blurRad="292100" dist="139700" dir="2700000" algn="tl" rotWithShape="0">
              <a:srgbClr val="333333">
                <a:alpha val="65000"/>
              </a:srgbClr>
            </a:outerShdw>
          </a:effectLst>
        </p:spPr>
      </p:pic>
      <p:pic>
        <p:nvPicPr>
          <p:cNvPr id="6" name="Picture 5" descr="A screenshot of a computer&#10;&#10;Description automatically generated">
            <a:extLst>
              <a:ext uri="{FF2B5EF4-FFF2-40B4-BE49-F238E27FC236}">
                <a16:creationId xmlns:a16="http://schemas.microsoft.com/office/drawing/2014/main" id="{8759AA48-F717-4117-9E60-DE03F0D96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427" y="1871632"/>
            <a:ext cx="5105438" cy="3886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9139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F284E2D-A004-4570-7A0B-0703676CB076}"/>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15. Pivot Chart: Turn the pivot table created earlier into a pivot chart to visualize sales by</a:t>
            </a:r>
          </a:p>
          <a:p>
            <a:pPr algn="ctr"/>
            <a:r>
              <a:rPr lang="en-US" sz="2200" b="1" dirty="0">
                <a:solidFill>
                  <a:schemeClr val="tx1"/>
                </a:solidFill>
              </a:rPr>
              <a:t>"Distributor."</a:t>
            </a:r>
            <a:endParaRPr lang="en-IN" sz="2200" b="1" dirty="0">
              <a:solidFill>
                <a:schemeClr val="tx1"/>
              </a:solidFill>
            </a:endParaRPr>
          </a:p>
        </p:txBody>
      </p:sp>
      <p:pic>
        <p:nvPicPr>
          <p:cNvPr id="4" name="Picture 3" descr="A screenshot of a graph&#10;&#10;Description automatically generated">
            <a:extLst>
              <a:ext uri="{FF2B5EF4-FFF2-40B4-BE49-F238E27FC236}">
                <a16:creationId xmlns:a16="http://schemas.microsoft.com/office/drawing/2014/main" id="{2E64CCEA-3CBD-6469-FE7A-F1305A664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624" y="1537072"/>
            <a:ext cx="10310070" cy="4393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187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AA64061-9EC1-4103-C214-245A3C27EB57}"/>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16. Pivot Table Slicers: Add slicers to the pivot table to allow easy filtering by "Month" and "Year."</a:t>
            </a:r>
            <a:endParaRPr lang="en-IN" sz="2200" b="1" dirty="0">
              <a:solidFill>
                <a:schemeClr val="tx1"/>
              </a:solidFill>
            </a:endParaRPr>
          </a:p>
        </p:txBody>
      </p:sp>
      <p:pic>
        <p:nvPicPr>
          <p:cNvPr id="4" name="Picture 3">
            <a:extLst>
              <a:ext uri="{FF2B5EF4-FFF2-40B4-BE49-F238E27FC236}">
                <a16:creationId xmlns:a16="http://schemas.microsoft.com/office/drawing/2014/main" id="{3474CFD3-D2C9-CC06-EBD0-9A9796AA3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177" y="1631644"/>
            <a:ext cx="10175847" cy="43832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7891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39FADA6-7CF7-FC03-EE5C-65308234B034}"/>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17. Lookup Functions: Use INDEX and MATCH functions to find the "Sales Rep" for a specific "Customer Name."</a:t>
            </a:r>
            <a:endParaRPr lang="en-IN" sz="2200" b="1" dirty="0">
              <a:solidFill>
                <a:schemeClr val="tx1"/>
              </a:solidFill>
            </a:endParaRPr>
          </a:p>
        </p:txBody>
      </p:sp>
      <p:pic>
        <p:nvPicPr>
          <p:cNvPr id="4" name="Picture 3">
            <a:extLst>
              <a:ext uri="{FF2B5EF4-FFF2-40B4-BE49-F238E27FC236}">
                <a16:creationId xmlns:a16="http://schemas.microsoft.com/office/drawing/2014/main" id="{11D74099-B88D-B29F-86E0-5F03CC3BE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694" y="2203511"/>
            <a:ext cx="6789491" cy="3811396"/>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FC226104-B3B3-DE5C-95EE-271649CEACA7}"/>
              </a:ext>
            </a:extLst>
          </p:cNvPr>
          <p:cNvSpPr/>
          <p:nvPr/>
        </p:nvSpPr>
        <p:spPr>
          <a:xfrm>
            <a:off x="2365694" y="1524001"/>
            <a:ext cx="6789491" cy="539691"/>
          </a:xfrm>
          <a:prstGeom prst="roundRect">
            <a:avLst>
              <a:gd name="adj" fmla="val 48276"/>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rgbClr val="FFFF00"/>
                </a:solidFill>
              </a:rPr>
              <a:t>=INDEX(A2:A254083,MATCH(B2,B2:B254083,0))</a:t>
            </a:r>
            <a:endParaRPr lang="en-IN" sz="2200" b="1" dirty="0">
              <a:solidFill>
                <a:srgbClr val="FFFF00"/>
              </a:solidFill>
            </a:endParaRPr>
          </a:p>
        </p:txBody>
      </p:sp>
      <p:cxnSp>
        <p:nvCxnSpPr>
          <p:cNvPr id="8" name="Straight Arrow Connector 7">
            <a:extLst>
              <a:ext uri="{FF2B5EF4-FFF2-40B4-BE49-F238E27FC236}">
                <a16:creationId xmlns:a16="http://schemas.microsoft.com/office/drawing/2014/main" id="{0499DFF2-6E03-1ADD-0181-71C375AF2553}"/>
              </a:ext>
            </a:extLst>
          </p:cNvPr>
          <p:cNvCxnSpPr>
            <a:cxnSpLocks/>
          </p:cNvCxnSpPr>
          <p:nvPr/>
        </p:nvCxnSpPr>
        <p:spPr>
          <a:xfrm>
            <a:off x="3212983" y="1946246"/>
            <a:ext cx="3749879" cy="4781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747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3C1ADE3-6F53-7551-526C-B1BD9850AF04}"/>
              </a:ext>
            </a:extLst>
          </p:cNvPr>
          <p:cNvSpPr/>
          <p:nvPr/>
        </p:nvSpPr>
        <p:spPr>
          <a:xfrm>
            <a:off x="956345" y="906011"/>
            <a:ext cx="10385571" cy="518439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3000" b="0" i="0" cap="all" dirty="0">
                <a:solidFill>
                  <a:srgbClr val="FF0000"/>
                </a:solidFill>
                <a:effectLst/>
                <a:highlight>
                  <a:srgbClr val="FFFFFF"/>
                </a:highlight>
                <a:latin typeface="Söhne"/>
              </a:rPr>
              <a:t>Introduction: </a:t>
            </a:r>
          </a:p>
          <a:p>
            <a:pPr algn="l"/>
            <a:endParaRPr lang="en-US" dirty="0">
              <a:solidFill>
                <a:srgbClr val="0D0D0D"/>
              </a:solidFill>
              <a:highlight>
                <a:srgbClr val="FFFFFF"/>
              </a:highlight>
              <a:latin typeface="Söhne"/>
            </a:endParaRPr>
          </a:p>
          <a:p>
            <a:pPr algn="l"/>
            <a:endParaRPr lang="en-US" b="0" i="0" dirty="0">
              <a:solidFill>
                <a:srgbClr val="0D0D0D"/>
              </a:solidFill>
              <a:effectLst/>
              <a:highlight>
                <a:srgbClr val="FFFFFF"/>
              </a:highlight>
              <a:latin typeface="Söhne"/>
            </a:endParaRPr>
          </a:p>
          <a:p>
            <a:pPr algn="l"/>
            <a:r>
              <a:rPr lang="en-US" b="0" i="0" dirty="0">
                <a:solidFill>
                  <a:srgbClr val="0D0D0D"/>
                </a:solidFill>
                <a:effectLst/>
                <a:highlight>
                  <a:srgbClr val="FFFFFF"/>
                </a:highlight>
                <a:latin typeface="Söhne"/>
              </a:rPr>
              <a:t>The dataset provided contains information related to sales transactions, including details such as distributor, customer name, location, product information, sales quantity, price, sales amount, and other relevant attributes. This data is crucial for understanding sales performance, customer behavior, market trends, and optimizing sales strategies.</a:t>
            </a:r>
          </a:p>
          <a:p>
            <a:pPr algn="l"/>
            <a:endParaRPr lang="en-US" dirty="0">
              <a:solidFill>
                <a:srgbClr val="0D0D0D"/>
              </a:solidFill>
              <a:highlight>
                <a:srgbClr val="FFFFFF"/>
              </a:highlight>
              <a:latin typeface="Söhne"/>
            </a:endParaRPr>
          </a:p>
          <a:p>
            <a:pPr algn="l"/>
            <a:endParaRPr lang="en-US" b="0" i="0" dirty="0">
              <a:solidFill>
                <a:srgbClr val="0D0D0D"/>
              </a:solidFill>
              <a:effectLst/>
              <a:highlight>
                <a:srgbClr val="FFFFFF"/>
              </a:highlight>
              <a:latin typeface="Söhne"/>
            </a:endParaRPr>
          </a:p>
          <a:p>
            <a:pPr algn="l"/>
            <a:r>
              <a:rPr lang="en-US" sz="3000" b="0" i="0" cap="all" dirty="0">
                <a:solidFill>
                  <a:srgbClr val="FF0000"/>
                </a:solidFill>
                <a:effectLst/>
                <a:highlight>
                  <a:srgbClr val="FFFFFF"/>
                </a:highlight>
                <a:latin typeface="Söhne"/>
              </a:rPr>
              <a:t>Objectives: </a:t>
            </a:r>
          </a:p>
          <a:p>
            <a:pPr algn="l"/>
            <a:endParaRPr lang="en-US" dirty="0">
              <a:solidFill>
                <a:srgbClr val="0D0D0D"/>
              </a:solidFill>
              <a:highlight>
                <a:srgbClr val="FFFFFF"/>
              </a:highlight>
              <a:latin typeface="Söhne"/>
            </a:endParaRPr>
          </a:p>
          <a:p>
            <a:pPr algn="l"/>
            <a:r>
              <a:rPr lang="en-US" b="0" i="0" dirty="0">
                <a:solidFill>
                  <a:srgbClr val="0D0D0D"/>
                </a:solidFill>
                <a:effectLst/>
                <a:highlight>
                  <a:srgbClr val="FFFFFF"/>
                </a:highlight>
                <a:latin typeface="Söhne"/>
              </a:rPr>
              <a:t>The objective of analyzing this dataset is to gain actionable insights and make informed decisions to improve sales effectiveness, optimize resource allocation, and enhance customer satisfaction. </a:t>
            </a:r>
          </a:p>
        </p:txBody>
      </p:sp>
    </p:spTree>
    <p:extLst>
      <p:ext uri="{BB962C8B-B14F-4D97-AF65-F5344CB8AC3E}">
        <p14:creationId xmlns:p14="http://schemas.microsoft.com/office/powerpoint/2010/main" val="2985219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7029720-B509-0ABC-6378-FA72DE8D0470}"/>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18. Advanced Conditional Formatting: Apply a custom conditional format to highlight the top 10% of sales values with a distinct color.</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ED78E6A6-38E1-57E0-4AAE-B6B8C7A21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2885" y="1543574"/>
            <a:ext cx="7214532" cy="4462944"/>
          </a:xfrm>
          <a:prstGeom prst="rect">
            <a:avLst/>
          </a:prstGeom>
          <a:ln>
            <a:noFill/>
          </a:ln>
          <a:effectLst>
            <a:outerShdw blurRad="292100" dist="139700" dir="2700000" algn="tl" rotWithShape="0">
              <a:srgbClr val="333333">
                <a:alpha val="65000"/>
              </a:srgbClr>
            </a:outerShdw>
          </a:effectLst>
        </p:spPr>
      </p:pic>
      <p:pic>
        <p:nvPicPr>
          <p:cNvPr id="6" name="Picture 5" descr="A screenshot of a computer&#10;&#10;Description automatically generated">
            <a:extLst>
              <a:ext uri="{FF2B5EF4-FFF2-40B4-BE49-F238E27FC236}">
                <a16:creationId xmlns:a16="http://schemas.microsoft.com/office/drawing/2014/main" id="{4CA3E1BA-9ED6-96B3-207B-9B621FFF7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583" y="1554114"/>
            <a:ext cx="6095999" cy="4452404"/>
          </a:xfrm>
          <a:prstGeom prst="rect">
            <a:avLst/>
          </a:prstGeom>
          <a:ln>
            <a:noFill/>
          </a:ln>
          <a:effectLst>
            <a:outerShdw blurRad="292100" dist="139700" dir="2700000" algn="tl" rotWithShape="0">
              <a:srgbClr val="333333">
                <a:alpha val="65000"/>
              </a:srgbClr>
            </a:outerShdw>
          </a:effectLst>
        </p:spPr>
      </p:pic>
      <p:sp>
        <p:nvSpPr>
          <p:cNvPr id="7" name="Rectangle: Rounded Corners 6">
            <a:extLst>
              <a:ext uri="{FF2B5EF4-FFF2-40B4-BE49-F238E27FC236}">
                <a16:creationId xmlns:a16="http://schemas.microsoft.com/office/drawing/2014/main" id="{85DDA36E-169E-8586-0E04-EC17D25E340D}"/>
              </a:ext>
            </a:extLst>
          </p:cNvPr>
          <p:cNvSpPr/>
          <p:nvPr/>
        </p:nvSpPr>
        <p:spPr>
          <a:xfrm>
            <a:off x="9689284" y="2185331"/>
            <a:ext cx="1728133" cy="893429"/>
          </a:xfrm>
          <a:prstGeom prst="roundRect">
            <a:avLst>
              <a:gd name="adj" fmla="val 0"/>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BD2FEB9-37DC-F766-266B-0F9E02BE2F92}"/>
              </a:ext>
            </a:extLst>
          </p:cNvPr>
          <p:cNvSpPr/>
          <p:nvPr/>
        </p:nvSpPr>
        <p:spPr>
          <a:xfrm>
            <a:off x="4875402" y="1817614"/>
            <a:ext cx="451608" cy="799751"/>
          </a:xfrm>
          <a:prstGeom prst="roundRect">
            <a:avLst>
              <a:gd name="adj" fmla="val 0"/>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51218B3F-5F94-48BC-86DE-A0DCBBED2D15}"/>
              </a:ext>
            </a:extLst>
          </p:cNvPr>
          <p:cNvSpPr/>
          <p:nvPr/>
        </p:nvSpPr>
        <p:spPr>
          <a:xfrm>
            <a:off x="4935522" y="3078760"/>
            <a:ext cx="987105" cy="453005"/>
          </a:xfrm>
          <a:prstGeom prst="roundRect">
            <a:avLst>
              <a:gd name="adj" fmla="val 0"/>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7A4613A-E04F-90FE-CF9B-B5CF9E74E6FB}"/>
              </a:ext>
            </a:extLst>
          </p:cNvPr>
          <p:cNvSpPr/>
          <p:nvPr/>
        </p:nvSpPr>
        <p:spPr>
          <a:xfrm>
            <a:off x="5922627" y="3475193"/>
            <a:ext cx="907408" cy="453005"/>
          </a:xfrm>
          <a:prstGeom prst="roundRect">
            <a:avLst>
              <a:gd name="adj" fmla="val 7408"/>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7CB2F742-21E9-BC32-7CDF-40521F3EDD80}"/>
              </a:ext>
            </a:extLst>
          </p:cNvPr>
          <p:cNvSpPr/>
          <p:nvPr/>
        </p:nvSpPr>
        <p:spPr>
          <a:xfrm>
            <a:off x="5025006" y="2692866"/>
            <a:ext cx="302004" cy="310393"/>
          </a:xfrm>
          <a:prstGeom prst="downArrow">
            <a:avLst/>
          </a:prstGeom>
          <a:solidFill>
            <a:srgbClr val="FF0000"/>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Bent-Up 11">
            <a:extLst>
              <a:ext uri="{FF2B5EF4-FFF2-40B4-BE49-F238E27FC236}">
                <a16:creationId xmlns:a16="http://schemas.microsoft.com/office/drawing/2014/main" id="{E7804FE1-A1A1-5F6D-91B7-677D8A023302}"/>
              </a:ext>
            </a:extLst>
          </p:cNvPr>
          <p:cNvSpPr/>
          <p:nvPr/>
        </p:nvSpPr>
        <p:spPr>
          <a:xfrm rot="5400000">
            <a:off x="5485700" y="3387058"/>
            <a:ext cx="184558" cy="608202"/>
          </a:xfrm>
          <a:prstGeom prst="bentUpArrow">
            <a:avLst>
              <a:gd name="adj1" fmla="val 25000"/>
              <a:gd name="adj2" fmla="val 25981"/>
              <a:gd name="adj3" fmla="val 25000"/>
            </a:avLst>
          </a:prstGeom>
          <a:solidFill>
            <a:srgbClr val="FF00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Bent-Up 14">
            <a:extLst>
              <a:ext uri="{FF2B5EF4-FFF2-40B4-BE49-F238E27FC236}">
                <a16:creationId xmlns:a16="http://schemas.microsoft.com/office/drawing/2014/main" id="{30603042-BEEA-1325-8043-C18BF88A8AE4}"/>
              </a:ext>
            </a:extLst>
          </p:cNvPr>
          <p:cNvSpPr/>
          <p:nvPr/>
        </p:nvSpPr>
        <p:spPr>
          <a:xfrm>
            <a:off x="6869185" y="2963465"/>
            <a:ext cx="3429699" cy="811581"/>
          </a:xfrm>
          <a:prstGeom prst="bentUpArrow">
            <a:avLst>
              <a:gd name="adj1" fmla="val 13255"/>
              <a:gd name="adj2" fmla="val 23449"/>
              <a:gd name="adj3" fmla="val 25000"/>
            </a:avLst>
          </a:prstGeom>
          <a:solidFill>
            <a:srgbClr val="FF00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779061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7B25C95-17B3-77FA-8D0B-5FD08C4D1C53}"/>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19. Data Consolidation: Consolidate data from multiple files into a single master file and</a:t>
            </a:r>
          </a:p>
          <a:p>
            <a:pPr algn="ctr"/>
            <a:r>
              <a:rPr lang="en-US" sz="2200" b="1" dirty="0">
                <a:solidFill>
                  <a:schemeClr val="tx1"/>
                </a:solidFill>
              </a:rPr>
              <a:t>create a pivot table to summarize the combined data.</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A6585B13-F88A-4D9C-73AC-FC7EB2101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559" y="1593908"/>
            <a:ext cx="8472881" cy="4437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342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403AB1F-48EA-F789-6061-C6411A933411}"/>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20. Scenario Manager: Use the Scenario Manager to compare different scenarios for future sales by changing variables like "Price" and "Quantity."</a:t>
            </a:r>
            <a:endParaRPr lang="en-IN" sz="2200" b="1" dirty="0">
              <a:solidFill>
                <a:schemeClr val="tx1"/>
              </a:solidFill>
            </a:endParaRPr>
          </a:p>
        </p:txBody>
      </p:sp>
      <p:pic>
        <p:nvPicPr>
          <p:cNvPr id="4" name="Picture 3" descr="A table of numbers with numbers on it&#10;&#10;Description automatically generated">
            <a:extLst>
              <a:ext uri="{FF2B5EF4-FFF2-40B4-BE49-F238E27FC236}">
                <a16:creationId xmlns:a16="http://schemas.microsoft.com/office/drawing/2014/main" id="{B1CE851E-9131-1C11-DDF7-A25A7C050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362" y="1593908"/>
            <a:ext cx="6962863" cy="4429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6106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square with white letters on it&#10;&#10;Description automatically generated">
            <a:extLst>
              <a:ext uri="{FF2B5EF4-FFF2-40B4-BE49-F238E27FC236}">
                <a16:creationId xmlns:a16="http://schemas.microsoft.com/office/drawing/2014/main" id="{5F3EA225-E1FB-054D-D268-10FC033E0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9040" y="4113204"/>
            <a:ext cx="1049324" cy="1017165"/>
          </a:xfrm>
          <a:prstGeom prst="rect">
            <a:avLst/>
          </a:prstGeom>
        </p:spPr>
      </p:pic>
      <p:sp>
        <p:nvSpPr>
          <p:cNvPr id="6" name="Rectangle: Rounded Corners 5">
            <a:extLst>
              <a:ext uri="{FF2B5EF4-FFF2-40B4-BE49-F238E27FC236}">
                <a16:creationId xmlns:a16="http://schemas.microsoft.com/office/drawing/2014/main" id="{E8CB4131-879F-216A-5308-C0D25571CFCE}"/>
              </a:ext>
            </a:extLst>
          </p:cNvPr>
          <p:cNvSpPr/>
          <p:nvPr/>
        </p:nvSpPr>
        <p:spPr>
          <a:xfrm>
            <a:off x="6870584" y="4307200"/>
            <a:ext cx="4018326" cy="629174"/>
          </a:xfrm>
          <a:prstGeom prst="roundRect">
            <a:avLst>
              <a:gd name="adj" fmla="val 48276"/>
            </a:avLst>
          </a:prstGeom>
          <a:solidFill>
            <a:schemeClr val="accent3">
              <a:lumMod val="50000"/>
            </a:scheme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5">
                    <a:lumMod val="20000"/>
                    <a:lumOff val="80000"/>
                  </a:schemeClr>
                </a:solidFill>
                <a:hlinkClick r:id="rId3">
                  <a:extLst>
                    <a:ext uri="{A12FA001-AC4F-418D-AE19-62706E023703}">
                      <ahyp:hlinkClr xmlns:ahyp="http://schemas.microsoft.com/office/drawing/2018/hyperlinkcolor" val="tx"/>
                    </a:ext>
                  </a:extLst>
                </a:hlinkClick>
              </a:rPr>
              <a:t>Amrit Kumar</a:t>
            </a:r>
            <a:endParaRPr lang="en-IN" sz="4000" b="1" dirty="0">
              <a:solidFill>
                <a:schemeClr val="accent5">
                  <a:lumMod val="20000"/>
                  <a:lumOff val="80000"/>
                </a:schemeClr>
              </a:solidFill>
            </a:endParaRP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3870C24A-38B6-BA60-2E81-B651BE7030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647" y="1387374"/>
            <a:ext cx="2539682" cy="2190532"/>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AFFE410F-C87C-EA3E-E903-EFDF66B735B1}"/>
              </a:ext>
            </a:extLst>
          </p:cNvPr>
          <p:cNvSpPr/>
          <p:nvPr/>
        </p:nvSpPr>
        <p:spPr>
          <a:xfrm>
            <a:off x="3646329" y="1387374"/>
            <a:ext cx="7242581" cy="2190532"/>
          </a:xfrm>
          <a:prstGeom prst="roundRect">
            <a:avLst>
              <a:gd name="adj" fmla="val 48276"/>
            </a:avLst>
          </a:prstGeom>
          <a:solidFill>
            <a:schemeClr val="accent3">
              <a:lumMod val="50000"/>
            </a:schemeClr>
          </a:solid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600" b="1" dirty="0">
                <a:solidFill>
                  <a:srgbClr val="FFFF00"/>
                </a:solidFill>
              </a:rPr>
              <a:t>THANK YOU!</a:t>
            </a:r>
            <a:endParaRPr lang="en-IN" sz="4600" b="1" dirty="0">
              <a:solidFill>
                <a:srgbClr val="FFFF00"/>
              </a:solidFill>
            </a:endParaRPr>
          </a:p>
        </p:txBody>
      </p:sp>
    </p:spTree>
    <p:extLst>
      <p:ext uri="{BB962C8B-B14F-4D97-AF65-F5344CB8AC3E}">
        <p14:creationId xmlns:p14="http://schemas.microsoft.com/office/powerpoint/2010/main" val="70047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02B1EC0-B7E4-FA68-49E6-AB7E8D8BA76B}"/>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1. Basic Filtering: Can you filter the data to show only the records for a specific country,</a:t>
            </a:r>
          </a:p>
          <a:p>
            <a:pPr algn="ctr"/>
            <a:r>
              <a:rPr lang="en-US" sz="2200" b="1" dirty="0">
                <a:solidFill>
                  <a:schemeClr val="tx1"/>
                </a:solidFill>
              </a:rPr>
              <a:t>let’s say "Poland"?</a:t>
            </a:r>
            <a:endParaRPr lang="en-IN" sz="2200" b="1" dirty="0">
              <a:solidFill>
                <a:schemeClr val="tx1"/>
              </a:solidFill>
            </a:endParaRPr>
          </a:p>
        </p:txBody>
      </p:sp>
      <p:pic>
        <p:nvPicPr>
          <p:cNvPr id="5" name="Picture 4" descr="A screenshot of a computer&#10;&#10;Description automatically generated">
            <a:extLst>
              <a:ext uri="{FF2B5EF4-FFF2-40B4-BE49-F238E27FC236}">
                <a16:creationId xmlns:a16="http://schemas.microsoft.com/office/drawing/2014/main" id="{56835359-5A98-F220-13CC-20FF9FEDF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12" y="1568741"/>
            <a:ext cx="10242958" cy="45468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448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FD419FB-1870-E704-9132-B077D3623B3C}"/>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2. Sorting Data: How would you sort the data in ascending order based on the "Sales“ column?</a:t>
            </a:r>
            <a:endParaRPr lang="en-IN" sz="2200" b="1" dirty="0">
              <a:solidFill>
                <a:schemeClr val="tx1"/>
              </a:solidFill>
            </a:endParaRPr>
          </a:p>
        </p:txBody>
      </p:sp>
      <p:pic>
        <p:nvPicPr>
          <p:cNvPr id="8" name="Picture 7" descr="A screenshot of a computer&#10;&#10;Description automatically generated">
            <a:extLst>
              <a:ext uri="{FF2B5EF4-FFF2-40B4-BE49-F238E27FC236}">
                <a16:creationId xmlns:a16="http://schemas.microsoft.com/office/drawing/2014/main" id="{F895F8C8-5763-35A2-DC23-4D5D83098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866" y="1442908"/>
            <a:ext cx="6398004" cy="4580388"/>
          </a:xfrm>
          <a:prstGeom prst="rect">
            <a:avLst/>
          </a:prstGeom>
          <a:ln>
            <a:noFill/>
          </a:ln>
          <a:effectLst>
            <a:outerShdw blurRad="292100" dist="139700" dir="2700000" algn="tl" rotWithShape="0">
              <a:srgbClr val="333333">
                <a:alpha val="65000"/>
              </a:srgbClr>
            </a:outerShdw>
          </a:effectLst>
        </p:spPr>
      </p:pic>
      <p:sp>
        <p:nvSpPr>
          <p:cNvPr id="9" name="Arrow: Up 8">
            <a:extLst>
              <a:ext uri="{FF2B5EF4-FFF2-40B4-BE49-F238E27FC236}">
                <a16:creationId xmlns:a16="http://schemas.microsoft.com/office/drawing/2014/main" id="{954436C1-8FEB-42BA-EA23-B457DDE4D532}"/>
              </a:ext>
            </a:extLst>
          </p:cNvPr>
          <p:cNvSpPr/>
          <p:nvPr/>
        </p:nvSpPr>
        <p:spPr>
          <a:xfrm rot="2924099">
            <a:off x="5714504" y="1985844"/>
            <a:ext cx="343433" cy="2072961"/>
          </a:xfrm>
          <a:prstGeom prst="upArrow">
            <a:avLst>
              <a:gd name="adj1" fmla="val 20657"/>
              <a:gd name="adj2" fmla="val 50000"/>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066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E7FB2D3-553A-1E95-1D21-62DB582ADDD4}"/>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3. Summarizing Data: What is the total quantity of all products sold in the year 2023?</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BB8224AC-01C1-DB4C-CC0B-97D709E0F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566" y="1483381"/>
            <a:ext cx="10209403" cy="45483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870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DDC0A13-AD5A-A253-BB66-CFC1AC686F9B}"/>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4. Conditional Formatting: Apply conditional formatting to highlight all sales greater than $5,000 in the "Sales" column.</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88812940-8F08-AC20-5408-B1AB3470D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343" y="1594335"/>
            <a:ext cx="5033395" cy="4294737"/>
          </a:xfrm>
          <a:prstGeom prst="rect">
            <a:avLst/>
          </a:prstGeom>
          <a:ln>
            <a:noFill/>
          </a:ln>
          <a:effectLst>
            <a:outerShdw blurRad="292100" dist="139700" dir="2700000" algn="tl" rotWithShape="0">
              <a:srgbClr val="333333">
                <a:alpha val="65000"/>
              </a:srgbClr>
            </a:outerShdw>
          </a:effectLst>
        </p:spPr>
      </p:pic>
      <p:pic>
        <p:nvPicPr>
          <p:cNvPr id="6" name="Picture 5" descr="A screenshot of a computer&#10;&#10;Description automatically generated">
            <a:extLst>
              <a:ext uri="{FF2B5EF4-FFF2-40B4-BE49-F238E27FC236}">
                <a16:creationId xmlns:a16="http://schemas.microsoft.com/office/drawing/2014/main" id="{1E344DE3-4BC9-2B20-666C-A36F4F96E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794" y="1594335"/>
            <a:ext cx="5438863" cy="4294737"/>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FC69F2F-4161-BECC-C638-A963B371E649}"/>
              </a:ext>
            </a:extLst>
          </p:cNvPr>
          <p:cNvSpPr/>
          <p:nvPr/>
        </p:nvSpPr>
        <p:spPr>
          <a:xfrm>
            <a:off x="3414319" y="1812022"/>
            <a:ext cx="1384184" cy="956345"/>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0E6C0E2-B2CF-6B00-1AF2-7164B4CA38DC}"/>
              </a:ext>
            </a:extLst>
          </p:cNvPr>
          <p:cNvSpPr/>
          <p:nvPr/>
        </p:nvSpPr>
        <p:spPr>
          <a:xfrm>
            <a:off x="9019562" y="2290194"/>
            <a:ext cx="1785457" cy="956345"/>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8965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85C3ADB-9CC7-3E47-96D4-7CDBB0835214}"/>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5. Simple Pivot Table: Create a pivot table to summarize total sales by "Channel."</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13A8674D-A080-70CE-8082-E109C6FAD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191" y="1524298"/>
            <a:ext cx="7743038" cy="39956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6147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E41D65B-9769-F3FA-3A13-9AF8FD9D8284}"/>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6. Basic Chart: Generate a bar chart to visualize the sales quantity by "Product Class."</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5D982B68-0827-2EB6-774A-3D5016992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99" y="1551963"/>
            <a:ext cx="10486239" cy="45510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8182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37C0FF-5AA9-C54B-4A5A-63216F1582D4}"/>
              </a:ext>
            </a:extLst>
          </p:cNvPr>
          <p:cNvSpPr/>
          <p:nvPr/>
        </p:nvSpPr>
        <p:spPr>
          <a:xfrm>
            <a:off x="637563" y="742426"/>
            <a:ext cx="10897299" cy="641757"/>
          </a:xfrm>
          <a:prstGeom prst="roundRect">
            <a:avLst>
              <a:gd name="adj" fmla="val 4827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7. VLOOKUP Function: Can you use the VLOOKUP function to find the "Manager" for a specific "Sales Rep"?</a:t>
            </a:r>
            <a:endParaRPr lang="en-IN" sz="2200" b="1"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B5959F18-40DD-765A-8298-614EBC22B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865" y="1442905"/>
            <a:ext cx="8345648" cy="4572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858008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1989</TotalTime>
  <Words>596</Words>
  <Application>Microsoft Office PowerPoint</Application>
  <PresentationFormat>Widescreen</PresentationFormat>
  <Paragraphs>41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Garamond</vt:lpstr>
      <vt:lpstr>Söhne</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AMRIT KUMAR</dc:creator>
  <cp:lastModifiedBy>AMRIT KUMAR</cp:lastModifiedBy>
  <cp:revision>29</cp:revision>
  <dcterms:created xsi:type="dcterms:W3CDTF">2024-05-07T03:49:36Z</dcterms:created>
  <dcterms:modified xsi:type="dcterms:W3CDTF">2024-05-08T12:59:11Z</dcterms:modified>
</cp:coreProperties>
</file>